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9" r:id="rId3"/>
    <p:sldId id="284" r:id="rId4"/>
    <p:sldId id="283" r:id="rId5"/>
    <p:sldId id="261" r:id="rId6"/>
    <p:sldId id="286" r:id="rId7"/>
    <p:sldId id="285" r:id="rId8"/>
    <p:sldId id="287" r:id="rId9"/>
    <p:sldId id="278" r:id="rId10"/>
    <p:sldId id="279" r:id="rId11"/>
  </p:sldIdLst>
  <p:sldSz cx="9144000" cy="5143500" type="screen16x9"/>
  <p:notesSz cx="6858000" cy="9144000"/>
  <p:embeddedFontLst>
    <p:embeddedFont>
      <p:font typeface="Dosis Light" panose="020B0604020202020204" charset="0"/>
      <p:regular r:id="rId13"/>
      <p:bold r:id="rId14"/>
    </p:embeddedFont>
    <p:embeddedFont>
      <p:font typeface="Titillium Web" panose="020B0604020202020204" charset="0"/>
      <p:regular r:id="rId15"/>
      <p:bold r:id="rId16"/>
      <p:italic r:id="rId17"/>
      <p:boldItalic r:id="rId18"/>
    </p:embeddedFont>
    <p:embeddedFont>
      <p:font typeface="Titillium Web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cine Sahli" initials="YS" lastIdx="1" clrIdx="0">
    <p:extLst>
      <p:ext uri="{19B8F6BF-5375-455C-9EA6-DF929625EA0E}">
        <p15:presenceInfo xmlns:p15="http://schemas.microsoft.com/office/powerpoint/2012/main" userId="43015b5c5754f1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43DA8D-9DF0-450A-88EB-6691E7C633CB}">
  <a:tblStyle styleId="{A543DA8D-9DF0-450A-88EB-6691E7C63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81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36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75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7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5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Google Shape;3229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 Matrix for Image Processing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03F90-7FFB-4792-887A-A1BA528E713D}"/>
              </a:ext>
            </a:extLst>
          </p:cNvPr>
          <p:cNvSpPr txBox="1"/>
          <p:nvPr/>
        </p:nvSpPr>
        <p:spPr>
          <a:xfrm>
            <a:off x="70885" y="4594719"/>
            <a:ext cx="2855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BFB7"/>
                </a:solidFill>
                <a:latin typeface="Titillium Web Light" panose="020B0604020202020204" charset="0"/>
                <a:sym typeface="Dosis Light"/>
              </a:rPr>
              <a:t>Yacine Sahli  E10715005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2CA6F-C685-4120-8A23-2D3DF66730C4}"/>
              </a:ext>
            </a:extLst>
          </p:cNvPr>
          <p:cNvSpPr txBox="1"/>
          <p:nvPr/>
        </p:nvSpPr>
        <p:spPr>
          <a:xfrm>
            <a:off x="4122694" y="4594719"/>
            <a:ext cx="225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BFB7"/>
                </a:solidFill>
                <a:latin typeface="Titillium Web Light" panose="020B0604020202020204" charset="0"/>
                <a:sym typeface="Dosis Light"/>
              </a:rPr>
              <a:t>NTUST 2018-2019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2223A-B249-4ADC-9BFF-B23B60450ACC}"/>
              </a:ext>
            </a:extLst>
          </p:cNvPr>
          <p:cNvSpPr txBox="1"/>
          <p:nvPr/>
        </p:nvSpPr>
        <p:spPr>
          <a:xfrm>
            <a:off x="762000" y="3549185"/>
            <a:ext cx="324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B87A1"/>
                </a:solidFill>
                <a:latin typeface="Titillium Web Light" panose="020B0604020202020204" charset="0"/>
                <a:sym typeface="Dosis Light"/>
              </a:rPr>
              <a:t>Multimedia Information System</a:t>
            </a:r>
          </a:p>
          <a:p>
            <a:r>
              <a:rPr lang="en-US" sz="1800" dirty="0">
                <a:solidFill>
                  <a:srgbClr val="0B87A1"/>
                </a:solidFill>
                <a:latin typeface="Titillium Web Light" panose="020B0604020202020204" charset="0"/>
                <a:sym typeface="Dosis Light"/>
              </a:rPr>
              <a:t>Lecturer: </a:t>
            </a:r>
            <a:r>
              <a:rPr lang="ja-JP" altLang="en-US" sz="1800" dirty="0">
                <a:solidFill>
                  <a:srgbClr val="0B87A1"/>
                </a:solidFill>
                <a:latin typeface="Titillium Web Light" panose="020B0604020202020204" charset="0"/>
                <a:sym typeface="Dosis Light"/>
              </a:rPr>
              <a:t>鮑興國</a:t>
            </a:r>
            <a:endParaRPr lang="en-US" sz="1800" dirty="0">
              <a:solidFill>
                <a:srgbClr val="0B87A1"/>
              </a:solidFill>
              <a:latin typeface="Titillium Web Light" panose="020B0604020202020204" charset="0"/>
              <a:sym typeface="Dosi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0499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US" dirty="0"/>
              <a:t>What is a Convolution Matrix 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1155E-095A-4CFC-941F-B10D4532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1" y="2209750"/>
            <a:ext cx="3778449" cy="268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136278" y="134680"/>
            <a:ext cx="2730795" cy="862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68C0F-D239-4FDA-B3B4-2B536C60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48" y="970584"/>
            <a:ext cx="5061141" cy="39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21E89-4AFB-4D5C-BD08-8BE9E6624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83219"/>
            <a:ext cx="4366842" cy="3187961"/>
          </a:xfrm>
          <a:prstGeom prst="rect">
            <a:avLst/>
          </a:prstGeom>
        </p:spPr>
      </p:pic>
      <p:graphicFrame>
        <p:nvGraphicFramePr>
          <p:cNvPr id="8" name="Google Shape;3938;p25">
            <a:extLst>
              <a:ext uri="{FF2B5EF4-FFF2-40B4-BE49-F238E27FC236}">
                <a16:creationId xmlns:a16="http://schemas.microsoft.com/office/drawing/2014/main" id="{496F9F5F-2D9E-4579-8847-A7BED171F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383851"/>
              </p:ext>
            </p:extLst>
          </p:nvPr>
        </p:nvGraphicFramePr>
        <p:xfrm>
          <a:off x="216477" y="2571750"/>
          <a:ext cx="1881963" cy="2013167"/>
        </p:xfrm>
        <a:graphic>
          <a:graphicData uri="http://schemas.openxmlformats.org/drawingml/2006/table">
            <a:tbl>
              <a:tblPr>
                <a:noFill/>
                <a:tableStyleId>{A543DA8D-9DF0-450A-88EB-6691E7C633CB}</a:tableStyleId>
              </a:tblPr>
              <a:tblGrid>
                <a:gridCol w="6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379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Convolution Matrix</a:t>
                      </a:r>
                      <a:endParaRPr sz="24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1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2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3858;p16">
            <a:extLst>
              <a:ext uri="{FF2B5EF4-FFF2-40B4-BE49-F238E27FC236}">
                <a16:creationId xmlns:a16="http://schemas.microsoft.com/office/drawing/2014/main" id="{873E81A3-CB43-4847-A3A7-7B700DE6BB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6477" y="226829"/>
            <a:ext cx="2625960" cy="74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94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the border ?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Extend </a:t>
            </a:r>
            <a:r>
              <a:rPr lang="en-US" dirty="0">
                <a:sym typeface="Wingdings" panose="05000000000000000000" pitchFamily="2" charset="2"/>
              </a:rPr>
              <a:t> outside pixels = value of the closest pixel in the source image</a:t>
            </a:r>
            <a:endParaRPr dirty="0"/>
          </a:p>
          <a:p>
            <a:pPr lvl="0">
              <a:spcBef>
                <a:spcPts val="0"/>
              </a:spcBef>
            </a:pPr>
            <a:r>
              <a:rPr lang="en-US" dirty="0"/>
              <a:t>Wrap </a:t>
            </a:r>
            <a:r>
              <a:rPr lang="en-US" dirty="0">
                <a:sym typeface="Wingdings" panose="05000000000000000000" pitchFamily="2" charset="2"/>
              </a:rPr>
              <a:t> outside pixels = value of the pixel at the opposite side of the source image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Mirror </a:t>
            </a:r>
            <a:r>
              <a:rPr lang="en-US" dirty="0">
                <a:sym typeface="Wingdings" panose="05000000000000000000" pitchFamily="2" charset="2"/>
              </a:rPr>
              <a:t> outside pixels = value of the pixel inside the image ( borders of the image act like mirrors )</a:t>
            </a:r>
            <a:endParaRPr lang="en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159048" y="975874"/>
            <a:ext cx="6193631" cy="993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dirty="0"/>
              <a:t>What can we do with Matrix convolution?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21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3951" y="705212"/>
            <a:ext cx="6193631" cy="993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dirty="0"/>
              <a:t>Example 1:Gaussian Blur filter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CA8B5-353B-40D7-B7DF-D8463603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7" y="1598826"/>
            <a:ext cx="2285086" cy="3427629"/>
          </a:xfrm>
          <a:prstGeom prst="rect">
            <a:avLst/>
          </a:prstGeom>
        </p:spPr>
      </p:pic>
      <p:graphicFrame>
        <p:nvGraphicFramePr>
          <p:cNvPr id="7" name="Google Shape;3938;p25">
            <a:extLst>
              <a:ext uri="{FF2B5EF4-FFF2-40B4-BE49-F238E27FC236}">
                <a16:creationId xmlns:a16="http://schemas.microsoft.com/office/drawing/2014/main" id="{2B5B203C-87EF-414C-B8E1-05379B888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8786972"/>
              </p:ext>
            </p:extLst>
          </p:nvPr>
        </p:nvGraphicFramePr>
        <p:xfrm>
          <a:off x="3193239" y="2030823"/>
          <a:ext cx="2520517" cy="2870448"/>
        </p:xfrm>
        <a:graphic>
          <a:graphicData uri="http://schemas.openxmlformats.org/drawingml/2006/table">
            <a:tbl>
              <a:tblPr>
                <a:noFill/>
                <a:tableStyleId>{A543DA8D-9DF0-450A-88EB-6691E7C633CB}</a:tableStyleId>
              </a:tblPr>
              <a:tblGrid>
                <a:gridCol w="354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846">
                  <a:extLst>
                    <a:ext uri="{9D8B030D-6E8A-4147-A177-3AD203B41FA5}">
                      <a16:colId xmlns:a16="http://schemas.microsoft.com/office/drawing/2014/main" val="2187738212"/>
                    </a:ext>
                  </a:extLst>
                </a:gridCol>
                <a:gridCol w="665684">
                  <a:extLst>
                    <a:ext uri="{9D8B030D-6E8A-4147-A177-3AD203B41FA5}">
                      <a16:colId xmlns:a16="http://schemas.microsoft.com/office/drawing/2014/main" val="2785610131"/>
                    </a:ext>
                  </a:extLst>
                </a:gridCol>
                <a:gridCol w="55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928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Convolution Matrix</a:t>
                      </a:r>
                      <a:endParaRPr sz="24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-476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8601"/>
                  </a:ext>
                </a:extLst>
              </a:tr>
              <a:tr h="3144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22160"/>
                  </a:ext>
                </a:extLst>
              </a:tr>
            </a:tbl>
          </a:graphicData>
        </a:graphic>
      </p:graphicFrame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EB2F768-0BEE-4741-BFA9-FF2F798B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223" y="2920466"/>
            <a:ext cx="780995" cy="780995"/>
          </a:xfrm>
          <a:prstGeom prst="rect">
            <a:avLst/>
          </a:prstGeom>
        </p:spPr>
      </p:pic>
      <p:pic>
        <p:nvPicPr>
          <p:cNvPr id="10" name="Graphic 9" descr="Pause">
            <a:extLst>
              <a:ext uri="{FF2B5EF4-FFF2-40B4-BE49-F238E27FC236}">
                <a16:creationId xmlns:a16="http://schemas.microsoft.com/office/drawing/2014/main" id="{A308968D-ADE2-4F49-89C1-ED2508240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766734" y="2988845"/>
            <a:ext cx="644239" cy="644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73D9B-5B16-4A63-B8CA-D20907D0A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538" y="1595475"/>
            <a:ext cx="2285086" cy="34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3951" y="705212"/>
            <a:ext cx="5846731" cy="993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dirty="0"/>
              <a:t>Example 2: Sharpening filter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CA8B5-353B-40D7-B7DF-D8463603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7" y="1598826"/>
            <a:ext cx="2285086" cy="3427629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7EB2F768-0BEE-4741-BFA9-FF2F798B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223" y="2920466"/>
            <a:ext cx="780995" cy="780995"/>
          </a:xfrm>
          <a:prstGeom prst="rect">
            <a:avLst/>
          </a:prstGeom>
        </p:spPr>
      </p:pic>
      <p:pic>
        <p:nvPicPr>
          <p:cNvPr id="10" name="Graphic 9" descr="Pause">
            <a:extLst>
              <a:ext uri="{FF2B5EF4-FFF2-40B4-BE49-F238E27FC236}">
                <a16:creationId xmlns:a16="http://schemas.microsoft.com/office/drawing/2014/main" id="{A308968D-ADE2-4F49-89C1-ED2508240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766734" y="2988845"/>
            <a:ext cx="644239" cy="644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D9504-3623-469E-9782-756900154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365" y="1595475"/>
            <a:ext cx="2285086" cy="3430980"/>
          </a:xfrm>
          <a:prstGeom prst="rect">
            <a:avLst/>
          </a:prstGeom>
        </p:spPr>
      </p:pic>
      <p:graphicFrame>
        <p:nvGraphicFramePr>
          <p:cNvPr id="11" name="Google Shape;3938;p25">
            <a:extLst>
              <a:ext uri="{FF2B5EF4-FFF2-40B4-BE49-F238E27FC236}">
                <a16:creationId xmlns:a16="http://schemas.microsoft.com/office/drawing/2014/main" id="{0CF4C9AD-E96D-43C3-90D8-4BC32C471A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923962"/>
              </p:ext>
            </p:extLst>
          </p:nvPr>
        </p:nvGraphicFramePr>
        <p:xfrm>
          <a:off x="3361257" y="1989655"/>
          <a:ext cx="2285085" cy="2642616"/>
        </p:xfrm>
        <a:graphic>
          <a:graphicData uri="http://schemas.openxmlformats.org/drawingml/2006/table">
            <a:tbl>
              <a:tblPr>
                <a:noFill/>
                <a:tableStyleId>{A543DA8D-9DF0-450A-88EB-6691E7C633CB}</a:tableStyleId>
              </a:tblPr>
              <a:tblGrid>
                <a:gridCol w="761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0274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Convolution Matrix</a:t>
                      </a:r>
                      <a:endParaRPr sz="24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-1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-1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-1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7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-1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1109544" y="464344"/>
            <a:ext cx="5991343" cy="43748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1270869" y="964951"/>
            <a:ext cx="5489912" cy="328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350AF-E1D4-4BD6-BEBE-0D9B332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2" y="672932"/>
            <a:ext cx="5569134" cy="33704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178</Words>
  <Application>Microsoft Office PowerPoint</Application>
  <PresentationFormat>On-screen Show (16:9)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Titillium Web Light</vt:lpstr>
      <vt:lpstr>Dosis Light</vt:lpstr>
      <vt:lpstr>Titillium Web</vt:lpstr>
      <vt:lpstr>Arial</vt:lpstr>
      <vt:lpstr>Mowbray template</vt:lpstr>
      <vt:lpstr>Convolution Matrix for Image Processing</vt:lpstr>
      <vt:lpstr>1. What is a Convolution Matrix ?</vt:lpstr>
      <vt:lpstr>Example 1</vt:lpstr>
      <vt:lpstr>Example 2</vt:lpstr>
      <vt:lpstr>What about the border ?</vt:lpstr>
      <vt:lpstr>2. What can we do with Matrix convolution?</vt:lpstr>
      <vt:lpstr>2. Example 1:Gaussian Blur filter</vt:lpstr>
      <vt:lpstr>2. Example 2: Sharpening filter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Yacine Sahli</cp:lastModifiedBy>
  <cp:revision>13</cp:revision>
  <dcterms:modified xsi:type="dcterms:W3CDTF">2018-12-16T12:35:14Z</dcterms:modified>
</cp:coreProperties>
</file>